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media/audio1.bin" ContentType="audio/unknown"/>
  <Override PartName="/ppt/media/audio2.bin" ContentType="audio/unknown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9" r:id="rId2"/>
    <p:sldId id="268" r:id="rId3"/>
    <p:sldId id="270" r:id="rId4"/>
    <p:sldId id="257" r:id="rId5"/>
    <p:sldId id="258" r:id="rId6"/>
    <p:sldId id="259" r:id="rId7"/>
    <p:sldId id="260" r:id="rId8"/>
    <p:sldId id="262" r:id="rId9"/>
    <p:sldId id="263" r:id="rId10"/>
    <p:sldId id="264" r:id="rId11"/>
    <p:sldId id="265" r:id="rId12"/>
    <p:sldId id="266" r:id="rId13"/>
    <p:sldId id="267" r:id="rId14"/>
    <p:sldId id="256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50" d="100"/>
          <a:sy n="50" d="100"/>
        </p:scale>
        <p:origin x="-10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6D153-93F3-D347-B10F-4DB2A7496017}" type="datetimeFigureOut">
              <a:rPr lang="en-US" smtClean="0"/>
              <a:t>6/4/13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4079C-1860-1545-93D9-6307F27834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20532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6D153-93F3-D347-B10F-4DB2A7496017}" type="datetimeFigureOut">
              <a:rPr lang="en-US" smtClean="0"/>
              <a:t>6/4/13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4079C-1860-1545-93D9-6307F27834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9118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6D153-93F3-D347-B10F-4DB2A7496017}" type="datetimeFigureOut">
              <a:rPr lang="en-US" smtClean="0"/>
              <a:t>6/4/13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4079C-1860-1545-93D9-6307F27834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75777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25F570-EB21-204A-A5EF-3CA49FC023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1917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6D153-93F3-D347-B10F-4DB2A7496017}" type="datetimeFigureOut">
              <a:rPr lang="en-US" smtClean="0"/>
              <a:t>6/4/13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4079C-1860-1545-93D9-6307F27834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208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6D153-93F3-D347-B10F-4DB2A7496017}" type="datetimeFigureOut">
              <a:rPr lang="en-US" smtClean="0"/>
              <a:t>6/4/13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4079C-1860-1545-93D9-6307F27834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24230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6D153-93F3-D347-B10F-4DB2A7496017}" type="datetimeFigureOut">
              <a:rPr lang="en-US" smtClean="0"/>
              <a:t>6/4/13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4079C-1860-1545-93D9-6307F27834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5296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6D153-93F3-D347-B10F-4DB2A7496017}" type="datetimeFigureOut">
              <a:rPr lang="en-US" smtClean="0"/>
              <a:t>6/4/13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4079C-1860-1545-93D9-6307F27834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6672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6D153-93F3-D347-B10F-4DB2A7496017}" type="datetimeFigureOut">
              <a:rPr lang="en-US" smtClean="0"/>
              <a:t>6/4/13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4079C-1860-1545-93D9-6307F27834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802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6D153-93F3-D347-B10F-4DB2A7496017}" type="datetimeFigureOut">
              <a:rPr lang="en-US" smtClean="0"/>
              <a:t>6/4/13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4079C-1860-1545-93D9-6307F27834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1655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6D153-93F3-D347-B10F-4DB2A7496017}" type="datetimeFigureOut">
              <a:rPr lang="en-US" smtClean="0"/>
              <a:t>6/4/13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4079C-1860-1545-93D9-6307F27834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83910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6D153-93F3-D347-B10F-4DB2A7496017}" type="datetimeFigureOut">
              <a:rPr lang="en-US" smtClean="0"/>
              <a:t>6/4/13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4079C-1860-1545-93D9-6307F27834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8264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36D153-93F3-D347-B10F-4DB2A7496017}" type="datetimeFigureOut">
              <a:rPr lang="en-US" smtClean="0"/>
              <a:t>6/4/13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04079C-1860-1545-93D9-6307F27834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3346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audio" Target="../media/audio2.bin"/><Relationship Id="rId3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audio" Target="../media/audio2.bin"/><Relationship Id="rId3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audio" Target="../media/audio2.bin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audio" Target="../media/audio2.bin"/><Relationship Id="rId3" Type="http://schemas.openxmlformats.org/officeDocument/2006/relationships/image" Target="../media/image5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audio" Target="../media/audio1.bin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audio" Target="../media/audio1.bin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audio" Target="../media/audio2.bin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audio" Target="../media/audio2.bin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audio" Target="../media/audio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762000"/>
            <a:ext cx="7772400" cy="13716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>
                <a:latin typeface="Comic Sans MS" charset="0"/>
              </a:rPr>
              <a:t>Measurement-A Common Language</a:t>
            </a:r>
          </a:p>
        </p:txBody>
      </p:sp>
      <p:sp>
        <p:nvSpPr>
          <p:cNvPr id="1433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5334000"/>
            <a:ext cx="6400800" cy="11430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Comic Sans MS" charset="0"/>
              </a:rPr>
              <a:t>Length</a:t>
            </a:r>
            <a:endParaRPr lang="en-US" dirty="0">
              <a:latin typeface="Comic Sans MS" charset="0"/>
            </a:endParaRPr>
          </a:p>
        </p:txBody>
      </p:sp>
      <p:pic>
        <p:nvPicPr>
          <p:cNvPr id="14339" name="Picture 4" descr="C:\Documents and Settings\Owner\My Documents\My Pictures\school\Metric System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2133600"/>
            <a:ext cx="3094038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900476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 eaLnBrk="1" hangingPunct="1"/>
            <a:r>
              <a:rPr lang="en-US" sz="4000">
                <a:latin typeface="Comic Sans MS" charset="0"/>
                <a:cs typeface="Times New Roman" charset="0"/>
              </a:rPr>
              <a:t>The instrument used to measure the volume of liquids is called the…</a:t>
            </a:r>
            <a:r>
              <a:rPr lang="en-US">
                <a:latin typeface="Comic Sans MS" charset="0"/>
              </a:rPr>
              <a:t> 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2743200"/>
            <a:ext cx="4572000" cy="4114800"/>
          </a:xfrm>
        </p:spPr>
        <p:txBody>
          <a:bodyPr/>
          <a:lstStyle/>
          <a:p>
            <a:pPr eaLnBrk="1" hangingPunct="1"/>
            <a:r>
              <a:rPr lang="en-US">
                <a:latin typeface="Comic Sans MS" charset="0"/>
              </a:rPr>
              <a:t>Graduated cylinder.</a:t>
            </a:r>
          </a:p>
        </p:txBody>
      </p:sp>
      <p:pic>
        <p:nvPicPr>
          <p:cNvPr id="20483" name="Picture 11" descr="http://www.dartmouth.edu/~chemlab/techniques/graphics/flasks/flasks3.gif"/>
          <p:cNvPicPr>
            <a:picLocks noChangeAspect="1" noChangeArrowheads="1"/>
          </p:cNvPicPr>
          <p:nvPr>
            <p:ph type="clipArt"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257800" y="2514600"/>
            <a:ext cx="2589213" cy="4114800"/>
          </a:xfrm>
          <a:noFill/>
        </p:spPr>
      </p:pic>
    </p:spTree>
    <p:extLst>
      <p:ext uri="{BB962C8B-B14F-4D97-AF65-F5344CB8AC3E}">
        <p14:creationId xmlns:p14="http://schemas.microsoft.com/office/powerpoint/2010/main" val="40386218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1" grpId="0" build="p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 eaLnBrk="1" hangingPunct="1"/>
            <a:r>
              <a:rPr lang="en-US" sz="4000">
                <a:latin typeface="Comic Sans MS" charset="0"/>
                <a:cs typeface="Times New Roman" charset="0"/>
              </a:rPr>
              <a:t>This instrument has markings that are in increments of</a:t>
            </a:r>
            <a:r>
              <a:rPr lang="en-US" sz="4000">
                <a:latin typeface="Comic Sans MS" charset="0"/>
              </a:rPr>
              <a:t>…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2362200"/>
            <a:ext cx="3810000" cy="4114800"/>
          </a:xfrm>
        </p:spPr>
        <p:txBody>
          <a:bodyPr/>
          <a:lstStyle/>
          <a:p>
            <a:pPr eaLnBrk="1" hangingPunct="1"/>
            <a:r>
              <a:rPr lang="en-US">
                <a:latin typeface="Comic Sans MS" charset="0"/>
              </a:rPr>
              <a:t>1 milliliter (mL)</a:t>
            </a:r>
          </a:p>
        </p:txBody>
      </p:sp>
      <p:pic>
        <p:nvPicPr>
          <p:cNvPr id="21507" name="Picture 7" descr="http://dl.clackamas.cc.or.us/ch104-02/images/104vol04.jpg"/>
          <p:cNvPicPr>
            <a:picLocks noChangeAspect="1" noChangeArrowheads="1"/>
          </p:cNvPicPr>
          <p:nvPr>
            <p:ph type="clipArt"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800600" y="2286000"/>
            <a:ext cx="3494088" cy="4114800"/>
          </a:xfrm>
          <a:noFill/>
        </p:spPr>
      </p:pic>
    </p:spTree>
    <p:extLst>
      <p:ext uri="{BB962C8B-B14F-4D97-AF65-F5344CB8AC3E}">
        <p14:creationId xmlns:p14="http://schemas.microsoft.com/office/powerpoint/2010/main" val="30161502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5" grpId="0" build="p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Comic Sans MS" charset="0"/>
                <a:cs typeface="Times New Roman" charset="0"/>
              </a:rPr>
              <a:t>Meniscus</a:t>
            </a:r>
            <a:r>
              <a:rPr lang="en-US">
                <a:latin typeface="Comic Sans MS" charset="0"/>
              </a:rPr>
              <a:t> 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2743200"/>
            <a:ext cx="7772400" cy="4114800"/>
          </a:xfrm>
        </p:spPr>
        <p:txBody>
          <a:bodyPr/>
          <a:lstStyle/>
          <a:p>
            <a:pPr eaLnBrk="1" hangingPunct="1"/>
            <a:r>
              <a:rPr lang="en-US">
                <a:latin typeface="Comic Sans MS" charset="0"/>
              </a:rPr>
              <a:t>The curve in the top surface of water in the graduated cylinder</a:t>
            </a:r>
          </a:p>
        </p:txBody>
      </p:sp>
    </p:spTree>
    <p:extLst>
      <p:ext uri="{BB962C8B-B14F-4D97-AF65-F5344CB8AC3E}">
        <p14:creationId xmlns:p14="http://schemas.microsoft.com/office/powerpoint/2010/main" val="11165277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9" grpId="0" build="p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 eaLnBrk="1" hangingPunct="1"/>
            <a:r>
              <a:rPr lang="en-US" sz="4000" b="1">
                <a:latin typeface="Comic Sans MS" charset="0"/>
              </a:rPr>
              <a:t>Figure 4: </a:t>
            </a:r>
            <a:r>
              <a:rPr lang="en-US" sz="4000" b="1">
                <a:solidFill>
                  <a:srgbClr val="FF0000"/>
                </a:solidFill>
                <a:latin typeface="Comic Sans MS" charset="0"/>
              </a:rPr>
              <a:t>Observing </a:t>
            </a:r>
            <a:r>
              <a:rPr lang="en-US" sz="4000" b="1">
                <a:solidFill>
                  <a:schemeClr val="tx1"/>
                </a:solidFill>
                <a:latin typeface="Comic Sans MS" charset="0"/>
              </a:rPr>
              <a:t>- </a:t>
            </a:r>
            <a:r>
              <a:rPr lang="en-US" sz="4000" b="1">
                <a:solidFill>
                  <a:schemeClr val="tx1"/>
                </a:solidFill>
                <a:latin typeface="Comic Sans MS" charset="0"/>
                <a:cs typeface="Times New Roman" charset="0"/>
              </a:rPr>
              <a:t>What is the proper way to read a meniscus?</a:t>
            </a:r>
            <a:r>
              <a:rPr lang="en-US" sz="4000" b="1">
                <a:solidFill>
                  <a:srgbClr val="FF0000"/>
                </a:solidFill>
                <a:latin typeface="Comic Sans MS" charset="0"/>
                <a:cs typeface="Times New Roman" charset="0"/>
              </a:rPr>
              <a:t> 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2971800"/>
            <a:ext cx="3810000" cy="3886200"/>
          </a:xfrm>
        </p:spPr>
        <p:txBody>
          <a:bodyPr/>
          <a:lstStyle/>
          <a:p>
            <a:pPr eaLnBrk="1" hangingPunct="1"/>
            <a:r>
              <a:rPr lang="en-US">
                <a:latin typeface="Comic Sans MS" charset="0"/>
              </a:rPr>
              <a:t>Read the milliliter marking at the bottom  of the curve</a:t>
            </a:r>
          </a:p>
        </p:txBody>
      </p:sp>
      <p:sp>
        <p:nvSpPr>
          <p:cNvPr id="23555" name="Rectangle 8"/>
          <p:cNvSpPr>
            <a:spLocks noChangeArrowheads="1"/>
          </p:cNvSpPr>
          <p:nvPr/>
        </p:nvSpPr>
        <p:spPr bwMode="auto">
          <a:xfrm>
            <a:off x="2301875" y="20367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23556" name="Picture 15" descr="http://www.morrisonlabs.com/images/volumexamples/528meniscus.jpg"/>
          <p:cNvPicPr>
            <a:picLocks noChangeAspect="1" noChangeArrowheads="1"/>
          </p:cNvPicPr>
          <p:nvPr>
            <p:ph type="clipArt"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267200" y="3028950"/>
            <a:ext cx="4648200" cy="3486150"/>
          </a:xfrm>
          <a:noFill/>
        </p:spPr>
      </p:pic>
    </p:spTree>
    <p:extLst>
      <p:ext uri="{BB962C8B-B14F-4D97-AF65-F5344CB8AC3E}">
        <p14:creationId xmlns:p14="http://schemas.microsoft.com/office/powerpoint/2010/main" val="32677672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uild="p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42937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Length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57200" y="1417191"/>
            <a:ext cx="82296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dirty="0" smtClean="0">
                <a:latin typeface="Times New Roman" charset="0"/>
              </a:rPr>
              <a:t>The basic unit of length in the metric system in the </a:t>
            </a:r>
            <a:r>
              <a:rPr lang="en-US" sz="3200" b="1" dirty="0" smtClean="0">
                <a:latin typeface="Times New Roman" charset="0"/>
              </a:rPr>
              <a:t>meter</a:t>
            </a:r>
            <a:r>
              <a:rPr lang="en-US" sz="3200" dirty="0" smtClean="0">
                <a:latin typeface="Times New Roman" charset="0"/>
              </a:rPr>
              <a:t> and is represented by a lowercase </a:t>
            </a:r>
            <a:r>
              <a:rPr lang="en-US" sz="3200" b="1" dirty="0" smtClean="0">
                <a:latin typeface="Times New Roman" charset="0"/>
              </a:rPr>
              <a:t>m</a:t>
            </a:r>
            <a:r>
              <a:rPr lang="en-US" sz="3200" dirty="0" smtClean="0">
                <a:latin typeface="Times New Roman" charset="0"/>
              </a:rPr>
              <a:t>.</a:t>
            </a:r>
          </a:p>
        </p:txBody>
      </p:sp>
      <p:sp>
        <p:nvSpPr>
          <p:cNvPr id="5" name="Text Box 27"/>
          <p:cNvSpPr txBox="1">
            <a:spLocks noChangeArrowheads="1"/>
          </p:cNvSpPr>
          <p:nvPr/>
        </p:nvSpPr>
        <p:spPr bwMode="auto">
          <a:xfrm>
            <a:off x="1244600" y="3170237"/>
            <a:ext cx="6096000" cy="2800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3200" b="1" dirty="0">
                <a:latin typeface="Times New Roman" charset="0"/>
              </a:rPr>
              <a:t>Metric Units</a:t>
            </a:r>
          </a:p>
          <a:p>
            <a:pPr eaLnBrk="1" hangingPunct="1">
              <a:spcBef>
                <a:spcPct val="50000"/>
              </a:spcBef>
            </a:pPr>
            <a:r>
              <a:rPr lang="en-US" sz="3200" dirty="0">
                <a:latin typeface="Times New Roman" charset="0"/>
              </a:rPr>
              <a:t>1 Kilometer (km) = 1000 meters</a:t>
            </a:r>
          </a:p>
          <a:p>
            <a:pPr eaLnBrk="1" hangingPunct="1">
              <a:spcBef>
                <a:spcPct val="50000"/>
              </a:spcBef>
            </a:pPr>
            <a:r>
              <a:rPr lang="en-US" sz="3200" dirty="0">
                <a:latin typeface="Times New Roman" charset="0"/>
              </a:rPr>
              <a:t>1 Meter = 100 Centimeters (cm) </a:t>
            </a:r>
          </a:p>
          <a:p>
            <a:pPr eaLnBrk="1" hangingPunct="1">
              <a:spcBef>
                <a:spcPct val="50000"/>
              </a:spcBef>
            </a:pPr>
            <a:r>
              <a:rPr lang="en-US" sz="3200" dirty="0">
                <a:latin typeface="Times New Roman" charset="0"/>
              </a:rPr>
              <a:t>1 Meter = 1000 Millimeters (mm)</a:t>
            </a:r>
          </a:p>
        </p:txBody>
      </p:sp>
    </p:spTree>
    <p:extLst>
      <p:ext uri="{BB962C8B-B14F-4D97-AF65-F5344CB8AC3E}">
        <p14:creationId xmlns:p14="http://schemas.microsoft.com/office/powerpoint/2010/main" val="9709574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8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Measuring Length</a:t>
            </a:r>
            <a:endParaRPr lang="en-US" dirty="0"/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1812925" y="3557588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endParaRPr lang="en-US" sz="1800"/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304800" y="1463675"/>
            <a:ext cx="4800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000" dirty="0">
                <a:latin typeface="Times New Roman" charset="0"/>
              </a:rPr>
              <a:t>How many millimeters are in 1 centimeter? </a:t>
            </a:r>
          </a:p>
        </p:txBody>
      </p:sp>
      <p:pic>
        <p:nvPicPr>
          <p:cNvPr id="6" name="Picture 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0100"/>
          <a:stretch>
            <a:fillRect/>
          </a:stretch>
        </p:blipFill>
        <p:spPr bwMode="auto">
          <a:xfrm>
            <a:off x="5029200" y="1463675"/>
            <a:ext cx="3838575" cy="1211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oup 28"/>
          <p:cNvGrpSpPr>
            <a:grpSpLocks/>
          </p:cNvGrpSpPr>
          <p:nvPr/>
        </p:nvGrpSpPr>
        <p:grpSpPr bwMode="auto">
          <a:xfrm>
            <a:off x="304800" y="3216275"/>
            <a:ext cx="7772400" cy="3276600"/>
            <a:chOff x="192" y="1776"/>
            <a:chExt cx="4896" cy="2064"/>
          </a:xfrm>
        </p:grpSpPr>
        <p:sp>
          <p:nvSpPr>
            <p:cNvPr id="8" name="Text Box 16"/>
            <p:cNvSpPr txBox="1">
              <a:spLocks noChangeArrowheads="1"/>
            </p:cNvSpPr>
            <p:nvPr/>
          </p:nvSpPr>
          <p:spPr bwMode="auto">
            <a:xfrm>
              <a:off x="192" y="1776"/>
              <a:ext cx="3840" cy="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sz="2000">
                  <a:latin typeface="Times New Roman" charset="0"/>
                </a:rPr>
                <a:t>What is the length of the line in centimeters? _______cm</a:t>
              </a:r>
            </a:p>
            <a:p>
              <a:pPr eaLnBrk="1" hangingPunct="1">
                <a:spcBef>
                  <a:spcPct val="50000"/>
                </a:spcBef>
              </a:pPr>
              <a:r>
                <a:rPr lang="en-US" sz="2000">
                  <a:latin typeface="Times New Roman" charset="0"/>
                </a:rPr>
                <a:t>What is the length of the line in millimeters? _______mm</a:t>
              </a:r>
            </a:p>
          </p:txBody>
        </p:sp>
        <p:grpSp>
          <p:nvGrpSpPr>
            <p:cNvPr id="9" name="Group 19"/>
            <p:cNvGrpSpPr>
              <a:grpSpLocks/>
            </p:cNvGrpSpPr>
            <p:nvPr/>
          </p:nvGrpSpPr>
          <p:grpSpPr bwMode="auto">
            <a:xfrm>
              <a:off x="240" y="2400"/>
              <a:ext cx="2418" cy="763"/>
              <a:chOff x="240" y="2496"/>
              <a:chExt cx="2418" cy="763"/>
            </a:xfrm>
          </p:grpSpPr>
          <p:pic>
            <p:nvPicPr>
              <p:cNvPr id="11" name="Picture 15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60100"/>
              <a:stretch>
                <a:fillRect/>
              </a:stretch>
            </p:blipFill>
            <p:spPr bwMode="auto">
              <a:xfrm>
                <a:off x="240" y="2496"/>
                <a:ext cx="2418" cy="7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2" name="Line 17"/>
              <p:cNvSpPr>
                <a:spLocks noChangeShapeType="1"/>
              </p:cNvSpPr>
              <p:nvPr/>
            </p:nvSpPr>
            <p:spPr bwMode="auto">
              <a:xfrm>
                <a:off x="432" y="2544"/>
                <a:ext cx="1584" cy="0"/>
              </a:xfrm>
              <a:prstGeom prst="line">
                <a:avLst/>
              </a:prstGeom>
              <a:noFill/>
              <a:ln w="76200">
                <a:solidFill>
                  <a:schemeClr val="accent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0" name="Text Box 18"/>
            <p:cNvSpPr txBox="1">
              <a:spLocks noChangeArrowheads="1"/>
            </p:cNvSpPr>
            <p:nvPr/>
          </p:nvSpPr>
          <p:spPr bwMode="auto">
            <a:xfrm>
              <a:off x="192" y="3302"/>
              <a:ext cx="4896" cy="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sz="2000">
                  <a:latin typeface="Times New Roman" charset="0"/>
                </a:rPr>
                <a:t>What is the length of the line to the </a:t>
              </a:r>
              <a:r>
                <a:rPr lang="en-US" sz="2000" u="sng">
                  <a:latin typeface="Times New Roman" charset="0"/>
                </a:rPr>
                <a:t>nearest</a:t>
              </a:r>
              <a:r>
                <a:rPr lang="en-US" sz="2000">
                  <a:latin typeface="Times New Roman" charset="0"/>
                </a:rPr>
                <a:t> centimeter? ________cm</a:t>
              </a:r>
            </a:p>
            <a:p>
              <a:pPr eaLnBrk="1" hangingPunct="1">
                <a:spcBef>
                  <a:spcPct val="50000"/>
                </a:spcBef>
              </a:pPr>
              <a:r>
                <a:rPr lang="en-US" sz="2000">
                  <a:latin typeface="Times New Roman" charset="0"/>
                </a:rPr>
                <a:t>HINT:  Round to the nearest centimeter – no decimals.</a:t>
              </a:r>
            </a:p>
          </p:txBody>
        </p:sp>
      </p:grpSp>
      <p:grpSp>
        <p:nvGrpSpPr>
          <p:cNvPr id="13" name="Group 27"/>
          <p:cNvGrpSpPr>
            <a:grpSpLocks/>
          </p:cNvGrpSpPr>
          <p:nvPr/>
        </p:nvGrpSpPr>
        <p:grpSpPr bwMode="auto">
          <a:xfrm>
            <a:off x="304800" y="1463675"/>
            <a:ext cx="5943600" cy="1082675"/>
            <a:chOff x="192" y="672"/>
            <a:chExt cx="3744" cy="682"/>
          </a:xfrm>
        </p:grpSpPr>
        <p:sp>
          <p:nvSpPr>
            <p:cNvPr id="14" name="Text Box 13"/>
            <p:cNvSpPr txBox="1">
              <a:spLocks noChangeArrowheads="1"/>
            </p:cNvSpPr>
            <p:nvPr/>
          </p:nvSpPr>
          <p:spPr bwMode="auto">
            <a:xfrm>
              <a:off x="192" y="1104"/>
              <a:ext cx="3024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sz="2000">
                  <a:latin typeface="Times New Roman" charset="0"/>
                </a:rPr>
                <a:t>1 centimeter = 10 millimeters</a:t>
              </a:r>
            </a:p>
          </p:txBody>
        </p:sp>
        <p:grpSp>
          <p:nvGrpSpPr>
            <p:cNvPr id="15" name="Group 26"/>
            <p:cNvGrpSpPr>
              <a:grpSpLocks/>
            </p:cNvGrpSpPr>
            <p:nvPr/>
          </p:nvGrpSpPr>
          <p:grpSpPr bwMode="auto">
            <a:xfrm>
              <a:off x="3352" y="672"/>
              <a:ext cx="584" cy="144"/>
              <a:chOff x="3344" y="672"/>
              <a:chExt cx="584" cy="144"/>
            </a:xfrm>
          </p:grpSpPr>
          <p:sp>
            <p:nvSpPr>
              <p:cNvPr id="16" name="Line 23"/>
              <p:cNvSpPr>
                <a:spLocks noChangeShapeType="1"/>
              </p:cNvSpPr>
              <p:nvPr/>
            </p:nvSpPr>
            <p:spPr bwMode="auto">
              <a:xfrm flipV="1">
                <a:off x="3344" y="672"/>
                <a:ext cx="0" cy="144"/>
              </a:xfrm>
              <a:prstGeom prst="line">
                <a:avLst/>
              </a:prstGeom>
              <a:noFill/>
              <a:ln w="28575">
                <a:solidFill>
                  <a:srgbClr val="FF33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" name="Line 24"/>
              <p:cNvSpPr>
                <a:spLocks noChangeShapeType="1"/>
              </p:cNvSpPr>
              <p:nvPr/>
            </p:nvSpPr>
            <p:spPr bwMode="auto">
              <a:xfrm flipV="1">
                <a:off x="3920" y="672"/>
                <a:ext cx="0" cy="144"/>
              </a:xfrm>
              <a:prstGeom prst="line">
                <a:avLst/>
              </a:prstGeom>
              <a:noFill/>
              <a:ln w="28575">
                <a:solidFill>
                  <a:srgbClr val="FF33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" name="Line 25"/>
              <p:cNvSpPr>
                <a:spLocks noChangeShapeType="1"/>
              </p:cNvSpPr>
              <p:nvPr/>
            </p:nvSpPr>
            <p:spPr bwMode="auto">
              <a:xfrm>
                <a:off x="3352" y="672"/>
                <a:ext cx="576" cy="0"/>
              </a:xfrm>
              <a:prstGeom prst="line">
                <a:avLst/>
              </a:prstGeom>
              <a:noFill/>
              <a:ln w="28575">
                <a:solidFill>
                  <a:srgbClr val="FF33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557301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762000"/>
            <a:ext cx="7772400" cy="13716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>
                <a:latin typeface="Comic Sans MS" charset="0"/>
              </a:rPr>
              <a:t>Measurement-A Common Language</a:t>
            </a:r>
          </a:p>
        </p:txBody>
      </p:sp>
      <p:sp>
        <p:nvSpPr>
          <p:cNvPr id="1433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5334000"/>
            <a:ext cx="6400800" cy="1143000"/>
          </a:xfrm>
        </p:spPr>
        <p:txBody>
          <a:bodyPr/>
          <a:lstStyle/>
          <a:p>
            <a:pPr eaLnBrk="1" hangingPunct="1"/>
            <a:r>
              <a:rPr lang="en-US">
                <a:latin typeface="Comic Sans MS" charset="0"/>
              </a:rPr>
              <a:t>Mass</a:t>
            </a:r>
          </a:p>
        </p:txBody>
      </p:sp>
      <p:pic>
        <p:nvPicPr>
          <p:cNvPr id="14339" name="Picture 4" descr="C:\Documents and Settings\Owner\My Documents\My Pictures\school\Metric System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2133600"/>
            <a:ext cx="3094038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927968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Comic Sans MS" charset="0"/>
              </a:rPr>
              <a:t>Mass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Comic Sans MS" charset="0"/>
              </a:rPr>
              <a:t>The measure of the amount of matter an object contains</a:t>
            </a:r>
          </a:p>
          <a:p>
            <a:pPr eaLnBrk="1" hangingPunct="1"/>
            <a:endParaRPr lang="en-US">
              <a:latin typeface="Comic Sans MS" charset="0"/>
            </a:endParaRPr>
          </a:p>
          <a:p>
            <a:pPr eaLnBrk="1" hangingPunct="1"/>
            <a:r>
              <a:rPr lang="en-US" b="1" u="sng">
                <a:latin typeface="Comic Sans MS" charset="0"/>
              </a:rPr>
              <a:t>Matter</a:t>
            </a:r>
            <a:r>
              <a:rPr lang="en-US" b="1">
                <a:latin typeface="Comic Sans MS" charset="0"/>
              </a:rPr>
              <a:t>:</a:t>
            </a:r>
            <a:r>
              <a:rPr lang="en-US">
                <a:latin typeface="Comic Sans MS" charset="0"/>
              </a:rPr>
              <a:t> The material that all objects and substances are made up of</a:t>
            </a:r>
          </a:p>
          <a:p>
            <a:pPr lvl="2" eaLnBrk="1" hangingPunct="1"/>
            <a:r>
              <a:rPr lang="en-US">
                <a:latin typeface="Comic Sans MS" charset="0"/>
                <a:ea typeface="ＭＳ Ｐゴシック" charset="0"/>
              </a:rPr>
              <a:t>Anything that has mass and takes up space is matter</a:t>
            </a:r>
          </a:p>
        </p:txBody>
      </p:sp>
    </p:spTree>
    <p:extLst>
      <p:ext uri="{BB962C8B-B14F-4D97-AF65-F5344CB8AC3E}">
        <p14:creationId xmlns:p14="http://schemas.microsoft.com/office/powerpoint/2010/main" val="41285068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7772400" cy="39624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latin typeface="Comic Sans MS" charset="0"/>
              </a:rPr>
              <a:t>The </a:t>
            </a:r>
            <a:r>
              <a:rPr lang="en-US" dirty="0">
                <a:latin typeface="Comic Sans MS" charset="0"/>
              </a:rPr>
              <a:t>basic unit of mass in the SI system is the </a:t>
            </a:r>
            <a:r>
              <a:rPr lang="en-US" b="1" u="sng" dirty="0">
                <a:latin typeface="Comic Sans MS" charset="0"/>
              </a:rPr>
              <a:t>kilogram</a:t>
            </a:r>
            <a:r>
              <a:rPr lang="en-US" dirty="0" smtClean="0">
                <a:latin typeface="Comic Sans MS" charset="0"/>
              </a:rPr>
              <a:t>.</a:t>
            </a:r>
          </a:p>
          <a:p>
            <a:pPr eaLnBrk="1" hangingPunct="1">
              <a:defRPr/>
            </a:pPr>
            <a:r>
              <a:rPr lang="en-US" dirty="0" smtClean="0">
                <a:latin typeface="Comic Sans MS" charset="0"/>
              </a:rPr>
              <a:t>objects such as paper clips would be measure in </a:t>
            </a:r>
            <a:r>
              <a:rPr lang="en-US" b="1" u="sng" dirty="0" smtClean="0">
                <a:latin typeface="Comic Sans MS" charset="0"/>
              </a:rPr>
              <a:t>milligrams</a:t>
            </a:r>
            <a:r>
              <a:rPr lang="en-US" dirty="0" smtClean="0">
                <a:latin typeface="Comic Sans MS" charset="0"/>
              </a:rPr>
              <a:t>.</a:t>
            </a:r>
          </a:p>
          <a:p>
            <a:pPr eaLnBrk="1" hangingPunct="1">
              <a:defRPr/>
            </a:pPr>
            <a:r>
              <a:rPr lang="en-US" dirty="0" smtClean="0">
                <a:latin typeface="Comic Sans MS" charset="0"/>
              </a:rPr>
              <a:t>Objects such as paper cups would be measured in </a:t>
            </a:r>
            <a:r>
              <a:rPr lang="en-US" b="1" u="sng" dirty="0" smtClean="0">
                <a:latin typeface="Comic Sans MS" charset="0"/>
              </a:rPr>
              <a:t>grams.</a:t>
            </a:r>
          </a:p>
          <a:p>
            <a:pPr marL="0" indent="0" eaLnBrk="1" hangingPunct="1">
              <a:buFontTx/>
              <a:buNone/>
              <a:defRPr/>
            </a:pPr>
            <a:endParaRPr lang="en-US" dirty="0" smtClean="0">
              <a:latin typeface="Comic Sans MS" charset="0"/>
            </a:endParaRPr>
          </a:p>
          <a:p>
            <a:pPr eaLnBrk="1" hangingPunct="1">
              <a:defRPr/>
            </a:pPr>
            <a:endParaRPr lang="en-US" b="1" u="sng" dirty="0">
              <a:latin typeface="Comic Sans MS" charset="0"/>
            </a:endParaRPr>
          </a:p>
        </p:txBody>
      </p:sp>
      <p:sp>
        <p:nvSpPr>
          <p:cNvPr id="16386" name="Rectangle 3"/>
          <p:cNvSpPr txBox="1">
            <a:spLocks noChangeArrowheads="1"/>
          </p:cNvSpPr>
          <p:nvPr/>
        </p:nvSpPr>
        <p:spPr bwMode="auto">
          <a:xfrm>
            <a:off x="838200" y="228600"/>
            <a:ext cx="64008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sz="4000">
                <a:latin typeface="Comic Sans MS" charset="0"/>
                <a:cs typeface="Times New Roman" charset="0"/>
              </a:rPr>
              <a:t>Units of Mass</a:t>
            </a:r>
            <a:r>
              <a:rPr lang="en-US" sz="4000">
                <a:latin typeface="Comic Sans MS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068558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Comic Sans MS" charset="0"/>
              </a:rPr>
              <a:t>Volume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2743200"/>
            <a:ext cx="7772400" cy="4114800"/>
          </a:xfrm>
        </p:spPr>
        <p:txBody>
          <a:bodyPr/>
          <a:lstStyle/>
          <a:p>
            <a:pPr eaLnBrk="1" hangingPunct="1"/>
            <a:r>
              <a:rPr lang="en-US">
                <a:latin typeface="Comic Sans MS" charset="0"/>
              </a:rPr>
              <a:t>The amount of space an object takes up</a:t>
            </a:r>
          </a:p>
        </p:txBody>
      </p:sp>
    </p:spTree>
    <p:extLst>
      <p:ext uri="{BB962C8B-B14F-4D97-AF65-F5344CB8AC3E}">
        <p14:creationId xmlns:p14="http://schemas.microsoft.com/office/powerpoint/2010/main" val="13106766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163638"/>
            <a:ext cx="8229600" cy="1143000"/>
          </a:xfrm>
        </p:spPr>
        <p:txBody>
          <a:bodyPr>
            <a:normAutofit fontScale="90000"/>
          </a:bodyPr>
          <a:lstStyle/>
          <a:p>
            <a:pPr algn="l" eaLnBrk="1" hangingPunct="1"/>
            <a:r>
              <a:rPr lang="en-US" sz="4000" dirty="0">
                <a:latin typeface="Comic Sans MS" charset="0"/>
                <a:cs typeface="Times New Roman" charset="0"/>
              </a:rPr>
              <a:t>When measuring the volume of a liquid, scientists use a unit known as the…</a:t>
            </a:r>
            <a:r>
              <a:rPr lang="en-US" dirty="0">
                <a:latin typeface="Comic Sans MS" charset="0"/>
                <a:cs typeface="Times New Roman" charset="0"/>
              </a:rPr>
              <a:t> 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743200"/>
            <a:ext cx="7772400" cy="4114800"/>
          </a:xfrm>
        </p:spPr>
        <p:txBody>
          <a:bodyPr/>
          <a:lstStyle/>
          <a:p>
            <a:pPr eaLnBrk="1" hangingPunct="1"/>
            <a:r>
              <a:rPr lang="en-US">
                <a:latin typeface="Comic Sans MS" charset="0"/>
              </a:rPr>
              <a:t>Liter (L).</a:t>
            </a:r>
          </a:p>
        </p:txBody>
      </p:sp>
    </p:spTree>
    <p:extLst>
      <p:ext uri="{BB962C8B-B14F-4D97-AF65-F5344CB8AC3E}">
        <p14:creationId xmlns:p14="http://schemas.microsoft.com/office/powerpoint/2010/main" val="1770171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3" grpId="0" build="p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38238"/>
            <a:ext cx="8229600" cy="1143000"/>
          </a:xfrm>
        </p:spPr>
        <p:txBody>
          <a:bodyPr>
            <a:normAutofit fontScale="90000"/>
          </a:bodyPr>
          <a:lstStyle/>
          <a:p>
            <a:pPr algn="l" eaLnBrk="1" hangingPunct="1"/>
            <a:r>
              <a:rPr lang="en-US" sz="4000" dirty="0">
                <a:latin typeface="Comic Sans MS" charset="0"/>
                <a:cs typeface="Times New Roman" charset="0"/>
              </a:rPr>
              <a:t>To measure the volume of smaller liquids, the _________ is used.</a:t>
            </a:r>
            <a:r>
              <a:rPr lang="en-US" dirty="0">
                <a:latin typeface="Comic Sans MS" charset="0"/>
              </a:rPr>
              <a:t> 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2743200"/>
            <a:ext cx="7772400" cy="4114800"/>
          </a:xfrm>
        </p:spPr>
        <p:txBody>
          <a:bodyPr/>
          <a:lstStyle/>
          <a:p>
            <a:pPr eaLnBrk="1" hangingPunct="1"/>
            <a:r>
              <a:rPr lang="en-US">
                <a:latin typeface="Comic Sans MS" charset="0"/>
              </a:rPr>
              <a:t>Milliliter (mL)</a:t>
            </a:r>
          </a:p>
        </p:txBody>
      </p:sp>
    </p:spTree>
    <p:extLst>
      <p:ext uri="{BB962C8B-B14F-4D97-AF65-F5344CB8AC3E}">
        <p14:creationId xmlns:p14="http://schemas.microsoft.com/office/powerpoint/2010/main" val="24845819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7" grpId="0" build="p" autoUpdateAnimBg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308</Words>
  <Application>Microsoft Macintosh PowerPoint</Application>
  <PresentationFormat>On-screen Show (4:3)</PresentationFormat>
  <Paragraphs>40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Measurement-A Common Language</vt:lpstr>
      <vt:lpstr>Length</vt:lpstr>
      <vt:lpstr>Measuring Length</vt:lpstr>
      <vt:lpstr>Measurement-A Common Language</vt:lpstr>
      <vt:lpstr>Mass</vt:lpstr>
      <vt:lpstr>PowerPoint Presentation</vt:lpstr>
      <vt:lpstr>Volume</vt:lpstr>
      <vt:lpstr>When measuring the volume of a liquid, scientists use a unit known as the… </vt:lpstr>
      <vt:lpstr>To measure the volume of smaller liquids, the _________ is used. </vt:lpstr>
      <vt:lpstr>The instrument used to measure the volume of liquids is called the… </vt:lpstr>
      <vt:lpstr>This instrument has markings that are in increments of…</vt:lpstr>
      <vt:lpstr>Meniscus </vt:lpstr>
      <vt:lpstr>Figure 4: Observing - What is the proper way to read a meniscus? 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St. Aloysius</dc:creator>
  <cp:lastModifiedBy>St. Aloysius</cp:lastModifiedBy>
  <cp:revision>3</cp:revision>
  <dcterms:created xsi:type="dcterms:W3CDTF">2013-06-04T17:52:36Z</dcterms:created>
  <dcterms:modified xsi:type="dcterms:W3CDTF">2013-06-04T17:59:59Z</dcterms:modified>
</cp:coreProperties>
</file>